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Maximum Magnitude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Sheet1!$C$15</c:f>
              <c:strCache>
                <c:ptCount val="1"/>
                <c:pt idx="0">
                  <c:v>Magnitude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xVal>
            <c:numRef>
              <c:f>Sheet1!$B$16:$B$18</c:f>
              <c:numCache>
                <c:formatCode>General</c:formatCode>
                <c:ptCount val="3"/>
                <c:pt idx="0">
                  <c:v>0.5</c:v>
                </c:pt>
                <c:pt idx="1">
                  <c:v>8</c:v>
                </c:pt>
                <c:pt idx="2">
                  <c:v>15</c:v>
                </c:pt>
              </c:numCache>
            </c:numRef>
          </c:xVal>
          <c:yVal>
            <c:numRef>
              <c:f>Sheet1!$C$16:$C$18</c:f>
              <c:numCache>
                <c:formatCode>General</c:formatCode>
                <c:ptCount val="3"/>
                <c:pt idx="0">
                  <c:v>1</c:v>
                </c:pt>
                <c:pt idx="1">
                  <c:v>2.2000000000000002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951-41DB-B21A-FA2E99AD15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263816"/>
        <c:axId val="367265784"/>
      </c:scatterChart>
      <c:valAx>
        <c:axId val="367263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Injection Rate (m3/min)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65784"/>
        <c:crosses val="autoZero"/>
        <c:crossBetween val="midCat"/>
      </c:valAx>
      <c:valAx>
        <c:axId val="36726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Magnitude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63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Maximum Magnitude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Sheet1!$C$5</c:f>
              <c:strCache>
                <c:ptCount val="1"/>
                <c:pt idx="0">
                  <c:v>Magnitude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  <a:effectLst/>
          </c:spPr>
          <c:marker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xVal>
            <c:numRef>
              <c:f>Sheet1!$B$6:$B$8</c:f>
              <c:numCache>
                <c:formatCode>General</c:formatCode>
                <c:ptCount val="3"/>
                <c:pt idx="0">
                  <c:v>500</c:v>
                </c:pt>
                <c:pt idx="1">
                  <c:v>1000</c:v>
                </c:pt>
                <c:pt idx="2">
                  <c:v>5000</c:v>
                </c:pt>
              </c:numCache>
            </c:numRef>
          </c:xVal>
          <c:yVal>
            <c:numRef>
              <c:f>Sheet1!$C$6:$C$8</c:f>
              <c:numCache>
                <c:formatCode>General</c:formatCode>
                <c:ptCount val="3"/>
                <c:pt idx="0">
                  <c:v>0.5</c:v>
                </c:pt>
                <c:pt idx="1">
                  <c:v>2.2000000000000002</c:v>
                </c:pt>
                <c:pt idx="2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56-485F-A8F8-12683E00E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263816"/>
        <c:axId val="367265784"/>
      </c:scatterChart>
      <c:valAx>
        <c:axId val="367263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Injection Volume (m3)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65784"/>
        <c:crosses val="autoZero"/>
        <c:crossBetween val="midCat"/>
      </c:valAx>
      <c:valAx>
        <c:axId val="36726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Magnitude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63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0D9D-5931-48CB-84A6-1A2ECF2F3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5C2A9-5815-4114-9B90-51B763024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C8C4-C4CD-4271-B3DF-A78D95DC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CD634-4380-4891-B82B-B26FDE3B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B893-9B33-44F0-AF16-37FEDAB9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72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D72F-5CD8-4247-B805-4C7323E9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BAB6C-F19E-4D5E-B69B-B521F1B8F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DE3AF-A31F-4696-8399-7DCFF75B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25C94-DD3B-4FC4-AC66-EC57ED4F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AF9D2-C4C0-4377-B8CC-5F03E79C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69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46D55-4511-4328-9556-2CEA62DC0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0BB09-2E61-455F-974E-6A64D5E06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4C51A-A6D1-47C2-B76B-7469BB22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9F4C-1537-4B7C-AF5F-5601A457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F563F-B510-4FFD-89BE-7F1AA44C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776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CD28-028A-46F0-9291-9B90C679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BC63-3214-473C-A178-7A4773EF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EEAAC-EE4F-4704-AEA9-516B390A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D64F6-86FF-4A31-9278-4255481F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F699-119E-4036-8E2A-265E39A1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23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1396-618D-437B-AB82-028FBC5F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501D3-93BE-4224-815E-B269559F4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1FBC7-9486-4925-8EE6-516D1060B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86EA-B0FC-4968-A95E-358C0D63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05B9-225C-4BBE-9A4C-C10E3730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55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C881-25D1-4410-B180-962B5F43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07EF-4677-4BB1-BC6B-A4354440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5E62B-55D4-4B29-A00B-DDE6D40F6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52DAC-6A55-4955-9402-E322D3B5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9E8B2-054C-4409-AC32-999005C1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EC729-FC71-4FA5-8322-EB9F6A38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75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9D31-8837-41EF-9011-8511153B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0B4A-5A54-4F41-B6BF-3D836BBD8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B8FF-3270-4B67-9DFA-90CB02A4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C3025-A3F7-466F-8EBD-BF1471032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3EACA-0141-4897-8B08-9AB2CA927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46284-0F19-44FF-AC02-34784C8F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49EF6-3903-4668-93C3-66EAB57A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16328-3CDC-4487-B8EC-D900B03B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87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2C2D-49DE-40B2-AABF-CFACD8C7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9E7BF-A0B5-4DD9-AF3B-830DE870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0747-B700-426A-B1C0-859C236B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59082-14B5-468F-BB7E-2FBFE272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31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4D802-A803-4A21-B89D-107E1CB2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4C938-7BAB-4F58-AA4F-E8A1B735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A4FAB-6C39-4EB0-AC0F-41A19789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D06B-BF70-4A04-8CB2-970FEFFE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7E516-8772-4F34-907F-2C5E05E24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D446-5562-44AA-9377-189B25730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C846D-8212-4D0D-B8BC-B0902D7E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DF2E2-B6E7-48DC-A4FA-B74C314F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11324-DBE4-46A2-B29F-C07D632D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5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570D-A880-44FA-9F68-79E443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8A020-0D41-441E-AB8A-3ADDF04AD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BECCF-A400-41C5-9F7E-9A1520612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D672C-FF00-4F15-AAD8-91877426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9500B-A084-4980-A2BC-E5120646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C3FF-A325-4FEF-958E-51D9D246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90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7D57F-9D58-44E9-BAAF-37D0612D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6C2E5-F4CD-4589-BE99-42AA5C916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E285-CFAF-4E69-89ED-83A47E6C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3257-0379-4979-A582-670A989BE226}" type="datetimeFigureOut">
              <a:rPr lang="en-CA" smtClean="0"/>
              <a:t>2021-07-24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0FF01-3DF5-42A4-8B84-A1EAAA60A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33F85-8F8C-41F6-90E1-15CFC640A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71CE9-5A64-44E8-9A60-5C45B086FC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19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4265-DDD6-4FFD-961D-541FFE523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42" y="482600"/>
            <a:ext cx="1073231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Hydraulic Fracturing Induced Seismicity Magnitudes under Different Operational Conditions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8FA92-2E1A-41B2-A125-0F50A5818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1513"/>
            <a:ext cx="9144000" cy="2737738"/>
          </a:xfrm>
        </p:spPr>
        <p:txBody>
          <a:bodyPr>
            <a:normAutofit/>
          </a:bodyPr>
          <a:lstStyle/>
          <a:p>
            <a:r>
              <a:rPr lang="en-CA" dirty="0"/>
              <a:t>TDI Capstone Project Proposal</a:t>
            </a:r>
          </a:p>
          <a:p>
            <a:endParaRPr lang="en-CA" dirty="0"/>
          </a:p>
          <a:p>
            <a:r>
              <a:rPr lang="en-CA" dirty="0"/>
              <a:t>Afshin Amini</a:t>
            </a:r>
          </a:p>
          <a:p>
            <a:endParaRPr lang="en-CA" dirty="0"/>
          </a:p>
          <a:p>
            <a:r>
              <a:rPr lang="en-CA" dirty="0"/>
              <a:t>July-26-2021</a:t>
            </a:r>
          </a:p>
        </p:txBody>
      </p:sp>
    </p:spTree>
    <p:extLst>
      <p:ext uri="{BB962C8B-B14F-4D97-AF65-F5344CB8AC3E}">
        <p14:creationId xmlns:p14="http://schemas.microsoft.com/office/powerpoint/2010/main" val="99950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AB90-5550-4AFC-8A33-D84BFEDA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606" y="92280"/>
            <a:ext cx="3255885" cy="986013"/>
          </a:xfrm>
        </p:spPr>
        <p:txBody>
          <a:bodyPr>
            <a:normAutofit/>
          </a:bodyPr>
          <a:lstStyle/>
          <a:p>
            <a:r>
              <a:rPr lang="en-CA" b="1" dirty="0"/>
              <a:t>Who &amp; Why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1B04B-3DAB-4C94-BF7E-9E829A30B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0" y="2780283"/>
            <a:ext cx="3917310" cy="39854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6B201F-CC2F-405C-B8E3-A3CE91F7430D}"/>
              </a:ext>
            </a:extLst>
          </p:cNvPr>
          <p:cNvSpPr/>
          <p:nvPr/>
        </p:nvSpPr>
        <p:spPr>
          <a:xfrm>
            <a:off x="4077050" y="4219662"/>
            <a:ext cx="1057013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1DD01C2-8AEC-43E2-9259-B3B386B14703}"/>
              </a:ext>
            </a:extLst>
          </p:cNvPr>
          <p:cNvSpPr/>
          <p:nvPr/>
        </p:nvSpPr>
        <p:spPr>
          <a:xfrm>
            <a:off x="4077049" y="4942513"/>
            <a:ext cx="1057013" cy="3187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CF1F8-46D1-4FB8-88D1-DC9A2B078208}"/>
              </a:ext>
            </a:extLst>
          </p:cNvPr>
          <p:cNvSpPr txBox="1"/>
          <p:nvPr/>
        </p:nvSpPr>
        <p:spPr>
          <a:xfrm>
            <a:off x="5385733" y="4185555"/>
            <a:ext cx="182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Cease Operations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C4EC0-A073-4043-A84A-3E5CA6509C5A}"/>
              </a:ext>
            </a:extLst>
          </p:cNvPr>
          <p:cNvSpPr txBox="1"/>
          <p:nvPr/>
        </p:nvSpPr>
        <p:spPr>
          <a:xfrm>
            <a:off x="5385733" y="4891963"/>
            <a:ext cx="31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Modify Operational Parameters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C9B9F67-38F3-4876-BFC9-E25C626F73B9}"/>
              </a:ext>
            </a:extLst>
          </p:cNvPr>
          <p:cNvSpPr/>
          <p:nvPr/>
        </p:nvSpPr>
        <p:spPr>
          <a:xfrm>
            <a:off x="7466302" y="4219662"/>
            <a:ext cx="1057013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E84351-35A9-4B17-82C8-047C68CF2244}"/>
              </a:ext>
            </a:extLst>
          </p:cNvPr>
          <p:cNvSpPr/>
          <p:nvPr/>
        </p:nvSpPr>
        <p:spPr>
          <a:xfrm>
            <a:off x="8772557" y="4942513"/>
            <a:ext cx="1057013" cy="3187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878F9-86AC-4134-8A54-F9AC6334AE2E}"/>
              </a:ext>
            </a:extLst>
          </p:cNvPr>
          <p:cNvSpPr txBox="1"/>
          <p:nvPr/>
        </p:nvSpPr>
        <p:spPr>
          <a:xfrm>
            <a:off x="8772557" y="4169112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$100.000 per 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9578A-1F2F-4AE6-9242-7E1C4B91BDF6}"/>
              </a:ext>
            </a:extLst>
          </p:cNvPr>
          <p:cNvSpPr txBox="1"/>
          <p:nvPr/>
        </p:nvSpPr>
        <p:spPr>
          <a:xfrm>
            <a:off x="9940025" y="4773001"/>
            <a:ext cx="181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Delay Operations</a:t>
            </a:r>
          </a:p>
          <a:p>
            <a:r>
              <a:rPr lang="en-CA" dirty="0"/>
              <a:t>(Additional costs)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4E0237-7586-4A37-9039-42059BE290E8}"/>
              </a:ext>
            </a:extLst>
          </p:cNvPr>
          <p:cNvSpPr txBox="1"/>
          <p:nvPr/>
        </p:nvSpPr>
        <p:spPr>
          <a:xfrm>
            <a:off x="6697696" y="1507340"/>
            <a:ext cx="46337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Oil &amp; Gas Service Providers (Cost)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Oil &amp; Gas Operators (Cost)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Energy Regulators (Guideline)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8FD56A-B60A-49EA-851C-4594B87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" y="81454"/>
            <a:ext cx="6059300" cy="37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C58B-1715-4AFE-B524-AE840DC1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" y="198876"/>
            <a:ext cx="10515600" cy="607058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How: Building on previous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538A4-F1D3-4F08-9BB4-9FAA2618B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t="8073" r="3565" b="20061"/>
          <a:stretch/>
        </p:blipFill>
        <p:spPr>
          <a:xfrm>
            <a:off x="7791847" y="955754"/>
            <a:ext cx="4400153" cy="49428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D65783-926A-43EA-80CE-567C52A4CDFA}"/>
              </a:ext>
            </a:extLst>
          </p:cNvPr>
          <p:cNvSpPr/>
          <p:nvPr/>
        </p:nvSpPr>
        <p:spPr>
          <a:xfrm>
            <a:off x="2979781" y="1255900"/>
            <a:ext cx="4771647" cy="6070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6DE43-132B-475E-B694-1ED70095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9" y="1862958"/>
            <a:ext cx="6408573" cy="49950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73BBA-53B6-40EA-BBB9-A50FF0E2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1" t="3350" r="2571" b="55971"/>
          <a:stretch/>
        </p:blipFill>
        <p:spPr>
          <a:xfrm>
            <a:off x="10620463" y="1187829"/>
            <a:ext cx="1096548" cy="136101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369974-5B46-4CFB-A563-A45CADD84B5E}"/>
              </a:ext>
            </a:extLst>
          </p:cNvPr>
          <p:cNvSpPr txBox="1"/>
          <p:nvPr/>
        </p:nvSpPr>
        <p:spPr>
          <a:xfrm>
            <a:off x="55879" y="1097764"/>
            <a:ext cx="28643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Raw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45 GB of Geological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100.000 Operational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10.000 Earthquakes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C2ACC-8C98-4C03-A3BD-867BAD98D87D}"/>
              </a:ext>
            </a:extLst>
          </p:cNvPr>
          <p:cNvSpPr txBox="1"/>
          <p:nvPr/>
        </p:nvSpPr>
        <p:spPr>
          <a:xfrm>
            <a:off x="4809814" y="6289792"/>
            <a:ext cx="567136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b="1" dirty="0"/>
              <a:t>Predict Magnitude under different operational conditions</a:t>
            </a:r>
          </a:p>
        </p:txBody>
      </p:sp>
    </p:spTree>
    <p:extLst>
      <p:ext uri="{BB962C8B-B14F-4D97-AF65-F5344CB8AC3E}">
        <p14:creationId xmlns:p14="http://schemas.microsoft.com/office/powerpoint/2010/main" val="398657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4562F627-4BE8-4B73-88C7-9BBCFD839DD7}"/>
              </a:ext>
            </a:extLst>
          </p:cNvPr>
          <p:cNvSpPr/>
          <p:nvPr/>
        </p:nvSpPr>
        <p:spPr>
          <a:xfrm>
            <a:off x="6291045" y="1311310"/>
            <a:ext cx="914400" cy="318191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50E2B2FA-9FF5-4333-AAC1-5973633EFF8A}"/>
              </a:ext>
            </a:extLst>
          </p:cNvPr>
          <p:cNvSpPr/>
          <p:nvPr/>
        </p:nvSpPr>
        <p:spPr>
          <a:xfrm>
            <a:off x="868031" y="1309272"/>
            <a:ext cx="914400" cy="31819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97BE-9FB1-4520-9DFD-2BDD00FF1D7B}"/>
              </a:ext>
            </a:extLst>
          </p:cNvPr>
          <p:cNvSpPr/>
          <p:nvPr/>
        </p:nvSpPr>
        <p:spPr>
          <a:xfrm>
            <a:off x="151002" y="1124125"/>
            <a:ext cx="5919831" cy="4009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4BB83E-1BB9-4A0D-AA48-3F3FD46620CF}"/>
              </a:ext>
            </a:extLst>
          </p:cNvPr>
          <p:cNvSpPr/>
          <p:nvPr/>
        </p:nvSpPr>
        <p:spPr>
          <a:xfrm>
            <a:off x="6121167" y="1125523"/>
            <a:ext cx="5919831" cy="4009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45599-EBE8-41A3-AE72-12457876C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1384" r="12284" b="16005"/>
          <a:stretch/>
        </p:blipFill>
        <p:spPr>
          <a:xfrm>
            <a:off x="209725" y="1822002"/>
            <a:ext cx="2902591" cy="32449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0D87E-C5BA-472D-AEAC-5D6E12ED9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42" y="3396223"/>
            <a:ext cx="2644865" cy="1670727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82F4154-A238-4AE6-B53A-3723819E8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575309"/>
              </p:ext>
            </p:extLst>
          </p:nvPr>
        </p:nvGraphicFramePr>
        <p:xfrm>
          <a:off x="9093665" y="2344261"/>
          <a:ext cx="2888609" cy="1908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F93C127-8FA5-429A-9145-BE292EF62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4012524"/>
              </p:ext>
            </p:extLst>
          </p:nvPr>
        </p:nvGraphicFramePr>
        <p:xfrm>
          <a:off x="6205056" y="2344260"/>
          <a:ext cx="2888609" cy="1908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D6C549-8424-4715-A143-DD1BB5B0026B}"/>
              </a:ext>
            </a:extLst>
          </p:cNvPr>
          <p:cNvCxnSpPr>
            <a:cxnSpLocks/>
          </p:cNvCxnSpPr>
          <p:nvPr/>
        </p:nvCxnSpPr>
        <p:spPr>
          <a:xfrm>
            <a:off x="151002" y="1627464"/>
            <a:ext cx="59198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7185FD-4DCD-4965-8A32-7BBAC41A8280}"/>
              </a:ext>
            </a:extLst>
          </p:cNvPr>
          <p:cNvCxnSpPr>
            <a:cxnSpLocks/>
          </p:cNvCxnSpPr>
          <p:nvPr/>
        </p:nvCxnSpPr>
        <p:spPr>
          <a:xfrm>
            <a:off x="6125360" y="1627464"/>
            <a:ext cx="59198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26677E7E-AB16-41F0-8729-725B2E9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" y="198876"/>
            <a:ext cx="10515600" cy="607058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How: Dashboard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CAE22-9664-45CD-B27B-94DA0531BEF6}"/>
              </a:ext>
            </a:extLst>
          </p:cNvPr>
          <p:cNvSpPr txBox="1"/>
          <p:nvPr/>
        </p:nvSpPr>
        <p:spPr>
          <a:xfrm>
            <a:off x="1392650" y="261714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8D5A6-B89C-4C84-95CA-9EF601465E4D}"/>
              </a:ext>
            </a:extLst>
          </p:cNvPr>
          <p:cNvSpPr/>
          <p:nvPr/>
        </p:nvSpPr>
        <p:spPr>
          <a:xfrm>
            <a:off x="3308058" y="1945656"/>
            <a:ext cx="2597560" cy="138344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2D1AC3F-3434-4803-91A1-CD86B678CC81}"/>
              </a:ext>
            </a:extLst>
          </p:cNvPr>
          <p:cNvSpPr/>
          <p:nvPr/>
        </p:nvSpPr>
        <p:spPr>
          <a:xfrm>
            <a:off x="325074" y="1309272"/>
            <a:ext cx="914400" cy="318191"/>
          </a:xfrm>
          <a:prstGeom prst="round2Same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CB8727-C306-4A12-9FE8-1C3B0F9A65A1}"/>
              </a:ext>
            </a:extLst>
          </p:cNvPr>
          <p:cNvSpPr txBox="1"/>
          <p:nvPr/>
        </p:nvSpPr>
        <p:spPr>
          <a:xfrm>
            <a:off x="496586" y="1314478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Tab 1</a:t>
            </a:r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E716F0A5-BE01-4B4C-AF5D-595EDAFE1757}"/>
              </a:ext>
            </a:extLst>
          </p:cNvPr>
          <p:cNvSpPr/>
          <p:nvPr/>
        </p:nvSpPr>
        <p:spPr>
          <a:xfrm>
            <a:off x="6834002" y="1311310"/>
            <a:ext cx="914400" cy="318191"/>
          </a:xfrm>
          <a:prstGeom prst="round2Same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3CA61A-F6BA-4096-BF37-619E1EF26C6D}"/>
              </a:ext>
            </a:extLst>
          </p:cNvPr>
          <p:cNvSpPr txBox="1"/>
          <p:nvPr/>
        </p:nvSpPr>
        <p:spPr>
          <a:xfrm>
            <a:off x="7005514" y="1307875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Tab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543DBB-67FB-4EC1-847B-119701188F8D}"/>
              </a:ext>
            </a:extLst>
          </p:cNvPr>
          <p:cNvSpPr txBox="1"/>
          <p:nvPr/>
        </p:nvSpPr>
        <p:spPr>
          <a:xfrm>
            <a:off x="3269142" y="1945656"/>
            <a:ext cx="2636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Information related to selected area: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Number of surrounding wells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Operational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…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FC7CB7-2384-404B-875E-32AA1CAE258F}"/>
              </a:ext>
            </a:extLst>
          </p:cNvPr>
          <p:cNvSpPr/>
          <p:nvPr/>
        </p:nvSpPr>
        <p:spPr>
          <a:xfrm>
            <a:off x="1333926" y="2695100"/>
            <a:ext cx="389781" cy="35864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52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9F82-D347-4D43-A314-A19270BB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828" y="2302981"/>
            <a:ext cx="2710343" cy="1325563"/>
          </a:xfrm>
        </p:spPr>
        <p:txBody>
          <a:bodyPr/>
          <a:lstStyle/>
          <a:p>
            <a:r>
              <a:rPr lang="en-CA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828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E95-0047-41AE-A729-CD4700AC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TLP in different countries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5E506-3EEA-4E46-8E5F-38888DA58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64" y="1825625"/>
            <a:ext cx="7903071" cy="4351338"/>
          </a:xfrm>
        </p:spPr>
      </p:pic>
    </p:spTree>
    <p:extLst>
      <p:ext uri="{BB962C8B-B14F-4D97-AF65-F5344CB8AC3E}">
        <p14:creationId xmlns:p14="http://schemas.microsoft.com/office/powerpoint/2010/main" val="246919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132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Predicting Hydraulic Fracturing Induced Seismicity Magnitudes under Different Operational Conditions </vt:lpstr>
      <vt:lpstr>Who &amp; Why</vt:lpstr>
      <vt:lpstr>How: Building on previous work</vt:lpstr>
      <vt:lpstr>How: Dashboard</vt:lpstr>
      <vt:lpstr>Thank You!</vt:lpstr>
      <vt:lpstr>TLP in different countries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aamini</dc:creator>
  <cp:lastModifiedBy>aamini</cp:lastModifiedBy>
  <cp:revision>23</cp:revision>
  <dcterms:created xsi:type="dcterms:W3CDTF">2021-07-23T15:19:27Z</dcterms:created>
  <dcterms:modified xsi:type="dcterms:W3CDTF">2021-07-26T00:20:46Z</dcterms:modified>
</cp:coreProperties>
</file>